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4" r:id="rId3"/>
    <p:sldId id="265" r:id="rId4"/>
    <p:sldId id="263" r:id="rId5"/>
    <p:sldId id="266" r:id="rId6"/>
    <p:sldId id="275" r:id="rId7"/>
    <p:sldId id="267" r:id="rId8"/>
    <p:sldId id="274" r:id="rId9"/>
    <p:sldId id="268" r:id="rId10"/>
    <p:sldId id="269" r:id="rId11"/>
    <p:sldId id="270" r:id="rId12"/>
    <p:sldId id="271" r:id="rId13"/>
    <p:sldId id="272" r:id="rId14"/>
    <p:sldId id="273" r:id="rId15"/>
    <p:sldId id="262" r:id="rId16"/>
    <p:sldId id="26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3CF5"/>
    <a:srgbClr val="0066E5"/>
    <a:srgbClr val="CEFE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png>
</file>

<file path=ppt/media/image10.wmf>
</file>

<file path=ppt/media/image11.wmf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6BD08E-733E-4EC3-9F72-E7EAA314FD84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60493-8C1C-4F2D-898B-E866FF47C4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2778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E01D-E7FB-455E-81AE-ECAC87FD0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5F91ED-A871-4CC1-9C2A-0DAEC499DF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80A74-4C2A-4222-9225-DADEE3EB2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A55A-3FE3-4548-ABB0-12D5118408CA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38BF4-243B-49B3-9F58-79BE319C2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6EAAE-E2AD-4C5E-97BC-1AF5F76A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570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9143-A02A-4DED-AB77-D5F3E2FC6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F0A0BE-D668-4395-AE29-B6EF7517A4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345F1-9B49-4A2F-8067-3C3072F1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6CF06-B9B4-4BB6-8421-242DE0D9A7E4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C4FD5-3F32-4EB0-969A-BC248E84B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91938-286E-4CA7-B6F5-DFBF1742B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32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7E0966-1DD7-41E1-9909-503988AAA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F82B09-A5BB-4B8F-9412-D6A50F35E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D67CF-112C-4361-BD98-36589D2E1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6B26B-7841-4156-B76E-8C406306E6D0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51F26-6164-4888-8DFB-B39E7AD09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BD7F6-CDF7-482D-AE36-1D4F918B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850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E546-D149-48AE-8314-EE663DE7B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2664F-0255-4729-859E-EDE879AC4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11BCE-A8F2-4CF5-95CF-A23765C65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39471-3ADE-4E62-81F0-794CC0B712CD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0EFCA-9FC7-4895-88BD-62F4F83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CA182-166B-41DA-9FF7-6468E7027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0294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B5BB8-5CB7-4E13-BC68-BF304C77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F86CD-6C2A-4C29-ABA4-82D2679DC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1D9DD-0471-4EA9-BCE3-C2A9E137B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6FF77-C928-48B7-B9C5-8EE8A81AA332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209E4-9711-4731-B93B-FA7651A37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AEFAA-81D5-473A-8DDC-2790E5E2C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47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4F00-D2E5-44AF-AAF0-7AE21BC0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15A0B-8528-40EF-B0A9-EC287C646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7CE986-A123-488E-8B26-21DE7938E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19957-55FC-4A3B-9759-0C10734B7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55187-F3DB-4D84-B23F-132D18B4959E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DF8B57-8752-48C9-8D5A-55B8EED8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77825-7F0C-470A-857C-FA4A1BD3A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4578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A8349-921A-4EEA-B859-3C2D490C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DD218-8D6F-4682-B24F-3041A638B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591A2A-661D-40B2-9DED-E72FC4C09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4EFC8E-C072-4A33-A6A6-238F3CF0CA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8BB06-3135-4A26-B6F2-6906AD411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2AE420-48BF-418B-80A0-BC1D92C73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E3AE0-965D-4549-9B6B-0A25521291D1}" type="datetime1">
              <a:rPr lang="ru-RU" smtClean="0"/>
              <a:t>20.06.2021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28E42E-2C70-412E-A188-D86F59FB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8B96AE-0C83-4923-91C9-A0FB54208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66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42385-E487-451C-9A06-2F8EF24CB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2C142F-560B-4AC7-8E5F-83441002B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BAE37-3A4C-4290-8700-519F700FCA15}" type="datetime1">
              <a:rPr lang="ru-RU" smtClean="0"/>
              <a:t>20.06.2021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E9ECD7-1A72-4281-BD17-B1B564CD4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5CD7BD-13D4-44F1-85B0-EA1B9C60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374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9606FD-D134-4171-9FF8-5A70BD049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2ABF5-7C66-49AC-8AAB-2C7586AB493E}" type="datetime1">
              <a:rPr lang="ru-RU" smtClean="0"/>
              <a:t>20.06.2021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47B06-2CF6-4615-A2AE-2B3E34F11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278EFE-7E7D-465B-ADB2-F24A353FE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3553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2A344-83A5-4E16-9D35-0F05B440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3791D-FDAC-4212-A0D0-06C323704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A20538-7460-490C-B6E8-D2DBD2454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B2E1E-1A0F-4856-AFBF-5B496E6EC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3D953-11E0-40E8-8682-BF652E8FF55C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03A83E-2D89-47A5-BD80-17F3D6810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753B04-DF33-41F8-AF83-85C81D363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5115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90FB-7F64-430C-B082-263DCF727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9ACBC8-273A-4D09-B2EE-C528140FFF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CEECCB-D125-446B-8F1E-72C9D6BB7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9BCBD-E81B-4731-8C34-695EF73B7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509FE-03D0-49E4-9AA0-741EA62DEE20}" type="datetime1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6E0D8-E300-49FC-B2B0-2B93B3C67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26FDB-9BEE-4055-A1CE-D62D312E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97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911BFE-5CE4-4EB6-AB3C-3107596CE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5A6DB-751E-42D8-950D-B10F95131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76716-1B6A-4FFC-B2C8-94135254FE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B2FD7-8628-4565-82E4-B7308417009D}" type="datetime1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F7005-7FE9-4E15-BBEA-15FBA00670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366E7-8421-44F9-9851-6C9E0FACA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32014-26B6-4140-B4C2-1C8E5D7AAB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964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0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0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0.w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" descr="Изображение">
            <a:extLst>
              <a:ext uri="{FF2B5EF4-FFF2-40B4-BE49-F238E27FC236}">
                <a16:creationId xmlns:a16="http://schemas.microsoft.com/office/drawing/2014/main" id="{D63ADF5B-A95C-480A-864D-634C55C66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93" y="1779465"/>
            <a:ext cx="3564716" cy="355307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3BB1CB-960F-46AC-8EE9-C5DFBD651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6351"/>
            <a:ext cx="9144000" cy="2267843"/>
          </a:xfrm>
        </p:spPr>
        <p:txBody>
          <a:bodyPr>
            <a:normAutofit fontScale="90000"/>
          </a:bodyPr>
          <a:lstStyle/>
          <a:p>
            <a:r>
              <a:rPr lang="ru-RU" sz="6600" b="1" dirty="0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Платформа для развития </a:t>
            </a:r>
            <a:r>
              <a:rPr lang="en-US" sz="6600" b="1" dirty="0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soft </a:t>
            </a:r>
            <a:r>
              <a:rPr lang="ru-RU" sz="6600" b="1" dirty="0" err="1" smtClean="0">
                <a:latin typeface="Arial" panose="020B0604020202020204" pitchFamily="34" charset="0"/>
                <a:ea typeface="SF Pro Display" panose="00000500000000000000" pitchFamily="2" charset="0"/>
                <a:cs typeface="Arial" panose="020B0604020202020204" pitchFamily="34" charset="0"/>
              </a:rPr>
              <a:t>скиллов</a:t>
            </a:r>
            <a:endParaRPr lang="ru-RU" sz="6600" b="1" dirty="0">
              <a:latin typeface="Arial" panose="020B0604020202020204" pitchFamily="34" charset="0"/>
              <a:ea typeface="SF Pro Display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47882-4624-49A0-9A2B-1908851CC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1080"/>
            <a:ext cx="9144000" cy="109834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sz="2800" dirty="0" smtClean="0">
                <a:latin typeface="SF Pro Text" panose="00000500000000000000" pitchFamily="2" charset="0"/>
                <a:ea typeface="SF Pro Text" panose="00000500000000000000" pitchFamily="2" charset="0"/>
              </a:rPr>
              <a:t>Команда </a:t>
            </a:r>
            <a:r>
              <a:rPr lang="en-US" sz="2800" dirty="0" err="1" smtClean="0">
                <a:latin typeface="SF Pro Text" panose="00000500000000000000" pitchFamily="2" charset="0"/>
                <a:ea typeface="SF Pro Text" panose="00000500000000000000" pitchFamily="2" charset="0"/>
              </a:rPr>
              <a:t>BigInt</a:t>
            </a:r>
            <a:endParaRPr lang="ru-RU" sz="2800" dirty="0">
              <a:latin typeface="SF Pro Text" panose="00000500000000000000" pitchFamily="2" charset="0"/>
              <a:ea typeface="SF Pro Text" panose="00000500000000000000" pitchFamily="2" charset="0"/>
            </a:endParaRPr>
          </a:p>
        </p:txBody>
      </p:sp>
      <p:pic>
        <p:nvPicPr>
          <p:cNvPr id="4" name="Изображение" descr="Изображение">
            <a:extLst>
              <a:ext uri="{FF2B5EF4-FFF2-40B4-BE49-F238E27FC236}">
                <a16:creationId xmlns:a16="http://schemas.microsoft.com/office/drawing/2014/main" id="{42CEA490-3BF5-4186-BB10-F13558B62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577055"/>
            <a:ext cx="2389609" cy="165092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Изображение" descr="Изображение">
            <a:extLst>
              <a:ext uri="{FF2B5EF4-FFF2-40B4-BE49-F238E27FC236}">
                <a16:creationId xmlns:a16="http://schemas.microsoft.com/office/drawing/2014/main" id="{4E0DAAB0-0E9E-461F-9033-2FDAF89E7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596" y="577056"/>
            <a:ext cx="1202404" cy="1202410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Изображение" descr="Изображение">
            <a:extLst>
              <a:ext uri="{FF2B5EF4-FFF2-40B4-BE49-F238E27FC236}">
                <a16:creationId xmlns:a16="http://schemas.microsoft.com/office/drawing/2014/main" id="{4E217A91-E952-400E-A734-19FB101F65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25435">
            <a:off x="10330825" y="5695706"/>
            <a:ext cx="1072816" cy="93967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70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583572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Игра на </a:t>
            </a:r>
            <a:r>
              <a:rPr lang="ru-RU" sz="2400" b="1" dirty="0" smtClean="0"/>
              <a:t>развитие внимательности</a:t>
            </a:r>
            <a:endParaRPr lang="en-US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Необходимо выбирать в правильной последовательности изображения появляющиеся на экране. Игра усложняется тем что скорость появления изображений увеличивается</a:t>
            </a:r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5937698"/>
              </p:ext>
            </p:extLst>
          </p:nvPr>
        </p:nvGraphicFramePr>
        <p:xfrm>
          <a:off x="6291169" y="1037073"/>
          <a:ext cx="2792774" cy="5509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4" r:id="rId3" imgW="6501240" imgH="12799800" progId="">
                  <p:embed/>
                </p:oleObj>
              </mc:Choice>
              <mc:Fallback>
                <p:oleObj r:id="rId3" imgW="6501240" imgH="1279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91169" y="1037073"/>
                        <a:ext cx="2792774" cy="5509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985373"/>
              </p:ext>
            </p:extLst>
          </p:nvPr>
        </p:nvGraphicFramePr>
        <p:xfrm>
          <a:off x="9362281" y="1037073"/>
          <a:ext cx="2792774" cy="5509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" r:id="rId5" imgW="6501240" imgH="12799800" progId="">
                  <p:embed/>
                </p:oleObj>
              </mc:Choice>
              <mc:Fallback>
                <p:oleObj r:id="rId5" imgW="6501240" imgH="1279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362281" y="1037073"/>
                        <a:ext cx="2792774" cy="5509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2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58357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Тренировка памяти</a:t>
            </a:r>
            <a:endParaRPr lang="en-US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Необходимо как можно быстрее перевернуть все парные карточки.</a:t>
            </a:r>
            <a:endParaRPr lang="en-US" sz="2400" dirty="0"/>
          </a:p>
          <a:p>
            <a:pPr>
              <a:lnSpc>
                <a:spcPct val="150000"/>
              </a:lnSpc>
            </a:pPr>
            <a:endParaRPr lang="ru-RU" sz="2400" dirty="0" smtClean="0"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1232593"/>
              </p:ext>
            </p:extLst>
          </p:nvPr>
        </p:nvGraphicFramePr>
        <p:xfrm>
          <a:off x="6243298" y="946420"/>
          <a:ext cx="2938134" cy="5681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6" r:id="rId3" imgW="6869520" imgH="13257000" progId="">
                  <p:embed/>
                </p:oleObj>
              </mc:Choice>
              <mc:Fallback>
                <p:oleObj r:id="rId3" imgW="6869520" imgH="13257000" progId="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43298" y="946420"/>
                        <a:ext cx="2938134" cy="5681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3574710"/>
              </p:ext>
            </p:extLst>
          </p:nvPr>
        </p:nvGraphicFramePr>
        <p:xfrm>
          <a:off x="9253864" y="946420"/>
          <a:ext cx="2938136" cy="5681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7" r:id="rId5" imgW="6869520" imgH="13257000" progId="">
                  <p:embed/>
                </p:oleObj>
              </mc:Choice>
              <mc:Fallback>
                <p:oleObj r:id="rId5" imgW="6869520" imgH="13257000" progId="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253864" y="946420"/>
                        <a:ext cx="2938136" cy="5681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73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5" y="1194092"/>
            <a:ext cx="848655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Развитие навыков </a:t>
            </a:r>
            <a:r>
              <a:rPr lang="ru-RU" sz="2400" b="1" dirty="0" smtClean="0"/>
              <a:t>коммуникаций (концепт)</a:t>
            </a: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Играют </a:t>
            </a:r>
            <a:r>
              <a:rPr lang="ru-RU" sz="2400" dirty="0"/>
              <a:t>несколько людей. Одному из них система предлагается слово, а человек пишет ассоциации связанные с ним. Другие игроки угадывают. За угаданные слова игроки получают баллы.</a:t>
            </a:r>
            <a:endParaRPr lang="ru-RU" sz="2400" dirty="0" smtClean="0"/>
          </a:p>
        </p:txBody>
      </p:sp>
      <p:grpSp>
        <p:nvGrpSpPr>
          <p:cNvPr id="6" name="Группа 5"/>
          <p:cNvGrpSpPr/>
          <p:nvPr/>
        </p:nvGrpSpPr>
        <p:grpSpPr>
          <a:xfrm>
            <a:off x="9253866" y="1011075"/>
            <a:ext cx="2938134" cy="5681836"/>
            <a:chOff x="9253866" y="1011075"/>
            <a:chExt cx="2938134" cy="5681836"/>
          </a:xfrm>
        </p:grpSpPr>
        <p:graphicFrame>
          <p:nvGraphicFramePr>
            <p:cNvPr id="3" name="Объект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94848694"/>
                </p:ext>
              </p:extLst>
            </p:nvPr>
          </p:nvGraphicFramePr>
          <p:xfrm>
            <a:off x="9253866" y="1011075"/>
            <a:ext cx="2938134" cy="56818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4" r:id="rId3" imgW="6869520" imgH="13257000" progId="">
                    <p:embed/>
                  </p:oleObj>
                </mc:Choice>
                <mc:Fallback>
                  <p:oleObj r:id="rId3" imgW="6869520" imgH="13257000" progId="">
                    <p:embed/>
                    <p:pic>
                      <p:nvPicPr>
                        <p:cNvPr id="3" name="Объект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253866" y="1011075"/>
                          <a:ext cx="2938134" cy="568183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Прямоугольник 1"/>
            <p:cNvSpPr/>
            <p:nvPr/>
          </p:nvSpPr>
          <p:spPr>
            <a:xfrm>
              <a:off x="9633527" y="2770909"/>
              <a:ext cx="2087418" cy="4341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600" dirty="0">
                  <a:solidFill>
                    <a:schemeClr val="tx1"/>
                  </a:solidFill>
                </a:rPr>
                <a:t>Развитие навыков коммуникаций</a:t>
              </a:r>
            </a:p>
          </p:txBody>
        </p:sp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03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96253" y="1203328"/>
            <a:ext cx="848655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Развитие стрессоустойчивости и навыков ситуативного мышления</a:t>
            </a:r>
            <a:r>
              <a:rPr lang="ru-RU" sz="2400" b="1" dirty="0" smtClean="0"/>
              <a:t> (концепт)</a:t>
            </a: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dirty="0" smtClean="0"/>
              <a:t>В </a:t>
            </a:r>
            <a:r>
              <a:rPr lang="ru-RU" sz="2400" dirty="0"/>
              <a:t>случайное время приложение показывает </a:t>
            </a:r>
            <a:r>
              <a:rPr lang="ru-RU" sz="2400" dirty="0" err="1"/>
              <a:t>пуш</a:t>
            </a:r>
            <a:r>
              <a:rPr lang="ru-RU" sz="2400" dirty="0"/>
              <a:t> уведомление с кейсом. Человек выбирает ответ из предложенных. На основании этого составляется оценка о правильном принятии решения</a:t>
            </a:r>
            <a:endParaRPr lang="ru-RU" sz="2400" dirty="0" smtClean="0"/>
          </a:p>
        </p:txBody>
      </p:sp>
      <p:grpSp>
        <p:nvGrpSpPr>
          <p:cNvPr id="6" name="Группа 5"/>
          <p:cNvGrpSpPr/>
          <p:nvPr/>
        </p:nvGrpSpPr>
        <p:grpSpPr>
          <a:xfrm>
            <a:off x="9253866" y="1011075"/>
            <a:ext cx="2938134" cy="5681836"/>
            <a:chOff x="9253866" y="1011075"/>
            <a:chExt cx="2938134" cy="5681836"/>
          </a:xfrm>
        </p:grpSpPr>
        <p:graphicFrame>
          <p:nvGraphicFramePr>
            <p:cNvPr id="3" name="Объект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94848694"/>
                </p:ext>
              </p:extLst>
            </p:nvPr>
          </p:nvGraphicFramePr>
          <p:xfrm>
            <a:off x="9253866" y="1011075"/>
            <a:ext cx="2938134" cy="56818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26" r:id="rId3" imgW="6869520" imgH="13257000" progId="">
                    <p:embed/>
                  </p:oleObj>
                </mc:Choice>
                <mc:Fallback>
                  <p:oleObj r:id="rId3" imgW="6869520" imgH="13257000" progId="">
                    <p:embed/>
                    <p:pic>
                      <p:nvPicPr>
                        <p:cNvPr id="3" name="Объект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253866" y="1011075"/>
                          <a:ext cx="2938134" cy="568183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Прямоугольник 1"/>
            <p:cNvSpPr/>
            <p:nvPr/>
          </p:nvSpPr>
          <p:spPr>
            <a:xfrm>
              <a:off x="9633527" y="2770909"/>
              <a:ext cx="2087418" cy="4341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1400" dirty="0">
                  <a:solidFill>
                    <a:schemeClr val="tx1"/>
                  </a:solidFill>
                </a:rPr>
                <a:t>Развитие стрессоустойчивости и </a:t>
              </a:r>
              <a:r>
                <a:rPr lang="ru-RU" sz="1400" dirty="0" smtClean="0">
                  <a:solidFill>
                    <a:schemeClr val="tx1"/>
                  </a:solidFill>
                </a:rPr>
                <a:t>ситуативного </a:t>
              </a:r>
              <a:r>
                <a:rPr lang="ru-RU" sz="1400" dirty="0">
                  <a:solidFill>
                    <a:schemeClr val="tx1"/>
                  </a:solidFill>
                </a:rPr>
                <a:t>мышления</a:t>
              </a:r>
            </a:p>
          </p:txBody>
        </p:sp>
      </p:grp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613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Стек технологий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69514" y="1194092"/>
            <a:ext cx="1110044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/>
              <a:t>Web-</a:t>
            </a:r>
            <a:r>
              <a:rPr lang="ru-RU" sz="2400" b="1" dirty="0" smtClean="0"/>
              <a:t>приложение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Java 11, Spring</a:t>
            </a:r>
            <a:r>
              <a:rPr lang="ru-RU" sz="2400" dirty="0" smtClean="0"/>
              <a:t> (</a:t>
            </a:r>
            <a:r>
              <a:rPr lang="en-US" sz="2400" dirty="0" smtClean="0"/>
              <a:t>Boot, Data JPA, Security, MVC</a:t>
            </a:r>
            <a:r>
              <a:rPr lang="ru-RU" sz="2400" dirty="0" smtClean="0"/>
              <a:t>)</a:t>
            </a:r>
            <a:r>
              <a:rPr lang="en-US" sz="2400" dirty="0" smtClean="0"/>
              <a:t>, </a:t>
            </a:r>
            <a:r>
              <a:rPr lang="en-US" sz="2400" dirty="0" err="1" smtClean="0"/>
              <a:t>Postgres</a:t>
            </a:r>
            <a:r>
              <a:rPr lang="en-US" sz="2400" dirty="0" smtClean="0"/>
              <a:t>, </a:t>
            </a:r>
            <a:r>
              <a:rPr lang="en-US" sz="2400" dirty="0" err="1" smtClean="0"/>
              <a:t>Liquibase</a:t>
            </a:r>
            <a:r>
              <a:rPr lang="en-US" sz="2400" dirty="0" smtClean="0"/>
              <a:t>, </a:t>
            </a:r>
            <a:r>
              <a:rPr lang="en-US" sz="2400" dirty="0" err="1" smtClean="0"/>
              <a:t>Thymeleaf</a:t>
            </a: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400" dirty="0" smtClean="0"/>
              <a:t>Docker compose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Мобильные приложения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Unity 3D</a:t>
            </a:r>
            <a:endParaRPr lang="ru-RU" sz="2400" dirty="0" smtClean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750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2857145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en-US" altLang="ru-RU" sz="2812" kern="0" dirty="0">
                <a:latin typeface="+mn-lt"/>
              </a:rPr>
              <a:t>Lean canvas</a:t>
            </a:r>
            <a:endParaRPr kumimoji="0" lang="ru-RU" altLang="ru-RU" sz="2812" kern="0" dirty="0">
              <a:latin typeface="+mn-lt"/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659994"/>
              </p:ext>
            </p:extLst>
          </p:nvPr>
        </p:nvGraphicFramePr>
        <p:xfrm>
          <a:off x="415636" y="601970"/>
          <a:ext cx="11468475" cy="5882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3695">
                  <a:extLst>
                    <a:ext uri="{9D8B030D-6E8A-4147-A177-3AD203B41FA5}">
                      <a16:colId xmlns:a16="http://schemas.microsoft.com/office/drawing/2014/main" val="3421948120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3899009231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779108725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30043986"/>
                    </a:ext>
                  </a:extLst>
                </a:gridCol>
                <a:gridCol w="2293695">
                  <a:extLst>
                    <a:ext uri="{9D8B030D-6E8A-4147-A177-3AD203B41FA5}">
                      <a16:colId xmlns:a16="http://schemas.microsoft.com/office/drawing/2014/main" val="2836937638"/>
                    </a:ext>
                  </a:extLst>
                </a:gridCol>
              </a:tblGrid>
              <a:tr h="79364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Проблема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Решение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Уникальное ценностное предложение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Неконкурентное</a:t>
                      </a:r>
                      <a:r>
                        <a:rPr lang="ru-RU" sz="1600" baseline="0" dirty="0" smtClean="0"/>
                        <a:t> преимущество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Клиентские сегменты</a:t>
                      </a:r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992651"/>
                  </a:ext>
                </a:extLst>
              </a:tr>
              <a:tr h="3247024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 Слабо</a:t>
                      </a:r>
                      <a:r>
                        <a:rPr lang="ru-RU" sz="1600" baseline="0" dirty="0" smtClean="0"/>
                        <a:t> развитые </a:t>
                      </a:r>
                      <a:r>
                        <a:rPr lang="en-US" sz="1600" baseline="0" dirty="0" smtClean="0"/>
                        <a:t>soft </a:t>
                      </a:r>
                      <a:r>
                        <a:rPr lang="ru-RU" sz="1600" baseline="0" dirty="0" err="1" smtClean="0"/>
                        <a:t>скиллы</a:t>
                      </a:r>
                      <a:r>
                        <a:rPr lang="ru-RU" sz="1600" baseline="0" dirty="0" smtClean="0"/>
                        <a:t> у сотрудников</a:t>
                      </a:r>
                    </a:p>
                    <a:p>
                      <a:endParaRPr lang="ru-RU" sz="1600" baseline="0" dirty="0" smtClean="0"/>
                    </a:p>
                    <a:p>
                      <a:r>
                        <a:rPr lang="ru-RU" sz="1600" baseline="0" dirty="0" smtClean="0"/>
                        <a:t>2. Сложность оценки компетенций сотрудников</a:t>
                      </a:r>
                    </a:p>
                    <a:p>
                      <a:endParaRPr lang="ru-RU" sz="1600" baseline="0" dirty="0" smtClean="0"/>
                    </a:p>
                    <a:p>
                      <a:r>
                        <a:rPr lang="ru-RU" sz="1600" baseline="0" dirty="0" smtClean="0"/>
                        <a:t>3. Низкая вовлеченность в культуру организация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aseline="0" dirty="0" smtClean="0"/>
                        <a:t>Использования </a:t>
                      </a:r>
                      <a:r>
                        <a:rPr lang="ru-RU" sz="1600" baseline="0" dirty="0" err="1" smtClean="0"/>
                        <a:t>геймификации</a:t>
                      </a:r>
                      <a:r>
                        <a:rPr lang="ru-RU" sz="1600" baseline="0" dirty="0" smtClean="0"/>
                        <a:t> для вовлечения сотрудников и оценки его навыков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r>
                        <a:rPr lang="ru-RU" sz="1600" dirty="0" smtClean="0"/>
                        <a:t>Развитие гибких навыков сотрудников и вовлечение </a:t>
                      </a:r>
                      <a:r>
                        <a:rPr lang="ru-RU" sz="1600" baseline="0" dirty="0" smtClean="0"/>
                        <a:t>в корпоративную культуру для увеличения эффективности работы и подготовки кадров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Разнообразие</a:t>
                      </a:r>
                      <a:r>
                        <a:rPr lang="ru-RU" sz="1600" baseline="0" dirty="0" smtClean="0"/>
                        <a:t> мини-игр для тестирования гибких навыков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1.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ru-RU" sz="1600" dirty="0" smtClean="0"/>
                        <a:t>Компании на достаточном уровне развития</a:t>
                      </a:r>
                    </a:p>
                    <a:p>
                      <a:endParaRPr lang="ru-RU" sz="1600" dirty="0" smtClean="0"/>
                    </a:p>
                    <a:p>
                      <a:r>
                        <a:rPr lang="en-US" sz="1600" dirty="0" smtClean="0"/>
                        <a:t>2.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dirty="0" smtClean="0"/>
                        <a:t>HR-</a:t>
                      </a:r>
                      <a:r>
                        <a:rPr lang="ru-RU" sz="1600" dirty="0" smtClean="0"/>
                        <a:t>консультанты</a:t>
                      </a:r>
                      <a:endParaRPr lang="ru-RU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213307"/>
                  </a:ext>
                </a:extLst>
              </a:tr>
              <a:tr h="501573"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Конкуренты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Ключевые метрики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Каналы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1" dirty="0" smtClean="0">
                          <a:solidFill>
                            <a:schemeClr val="bg1"/>
                          </a:solidFill>
                        </a:rPr>
                        <a:t>Ранние последователи</a:t>
                      </a:r>
                      <a:endParaRPr lang="ru-RU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477426"/>
                  </a:ext>
                </a:extLst>
              </a:tr>
              <a:tr h="1254860"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</a:t>
                      </a:r>
                      <a:r>
                        <a:rPr lang="ru-RU" sz="1600" baseline="0" dirty="0" smtClean="0"/>
                        <a:t> </a:t>
                      </a:r>
                      <a:r>
                        <a:rPr lang="ru-RU" sz="1600" dirty="0" smtClean="0"/>
                        <a:t>Специализированные курсы</a:t>
                      </a:r>
                    </a:p>
                    <a:p>
                      <a:r>
                        <a:rPr lang="ru-RU" sz="1600" dirty="0" smtClean="0"/>
                        <a:t>2. </a:t>
                      </a:r>
                      <a:r>
                        <a:rPr lang="en-US" sz="1600" dirty="0" err="1" smtClean="0"/>
                        <a:t>Work&amp;Play</a:t>
                      </a:r>
                      <a:endParaRPr lang="ru-RU" sz="1600" dirty="0" smtClean="0"/>
                    </a:p>
                    <a:p>
                      <a:r>
                        <a:rPr lang="ru-RU" sz="1600" dirty="0" smtClean="0"/>
                        <a:t>3. Пряники</a:t>
                      </a:r>
                    </a:p>
                    <a:p>
                      <a:r>
                        <a:rPr lang="ru-RU" sz="1600" dirty="0" smtClean="0"/>
                        <a:t>4. </a:t>
                      </a:r>
                      <a:r>
                        <a:rPr lang="en-US" sz="1600" dirty="0" err="1" smtClean="0"/>
                        <a:t>Goodt</a:t>
                      </a:r>
                      <a:r>
                        <a:rPr lang="en-US" sz="1600" dirty="0" smtClean="0"/>
                        <a:t> Robusta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Радар-диаграмма с</a:t>
                      </a:r>
                      <a:r>
                        <a:rPr lang="ru-RU" sz="1600" baseline="0" dirty="0" smtClean="0"/>
                        <a:t> баллами по основным навыкам</a:t>
                      </a:r>
                      <a:endParaRPr lang="ru-RU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1. </a:t>
                      </a:r>
                      <a:r>
                        <a:rPr lang="en-US" sz="1600" dirty="0" smtClean="0"/>
                        <a:t>SMM</a:t>
                      </a:r>
                    </a:p>
                    <a:p>
                      <a:r>
                        <a:rPr lang="ru-RU" sz="1600" dirty="0" smtClean="0"/>
                        <a:t>2. Специализированные форумы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 smtClean="0"/>
                        <a:t>Компании</a:t>
                      </a:r>
                      <a:r>
                        <a:rPr lang="ru-RU" sz="1600" baseline="0" dirty="0" smtClean="0"/>
                        <a:t> на близком к бирюзовому уровню</a:t>
                      </a:r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892400"/>
                  </a:ext>
                </a:extLst>
              </a:tr>
            </a:tbl>
          </a:graphicData>
        </a:graphic>
      </p:graphicFrame>
      <p:sp>
        <p:nvSpPr>
          <p:cNvPr id="37" name="Rectangle 36"/>
          <p:cNvSpPr/>
          <p:nvPr/>
        </p:nvSpPr>
        <p:spPr>
          <a:xfrm>
            <a:off x="3393049" y="6519446"/>
            <a:ext cx="9647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600" dirty="0">
                <a:solidFill>
                  <a:srgbClr val="007DDA"/>
                </a:solidFill>
                <a:latin typeface="Arial" pitchFamily="34" charset="0"/>
              </a:rPr>
              <a:t>Продукт</a:t>
            </a:r>
            <a:endParaRPr lang="en-US" sz="2000" dirty="0">
              <a:solidFill>
                <a:srgbClr val="007DDA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880566" y="6519446"/>
            <a:ext cx="7857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600" dirty="0">
                <a:solidFill>
                  <a:srgbClr val="007DDA"/>
                </a:solidFill>
                <a:latin typeface="Arial" pitchFamily="34" charset="0"/>
              </a:rPr>
              <a:t>Рынок</a:t>
            </a:r>
            <a:endParaRPr lang="en-US" sz="2000" dirty="0">
              <a:solidFill>
                <a:srgbClr val="007DDA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6137549" y="6520882"/>
            <a:ext cx="0" cy="295563"/>
          </a:xfrm>
          <a:prstGeom prst="line">
            <a:avLst/>
          </a:prstGeom>
          <a:ln w="19050" cap="rnd">
            <a:solidFill>
              <a:srgbClr val="007DDA">
                <a:alpha val="5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762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" descr="Изображение">
            <a:extLst>
              <a:ext uri="{FF2B5EF4-FFF2-40B4-BE49-F238E27FC236}">
                <a16:creationId xmlns:a16="http://schemas.microsoft.com/office/drawing/2014/main" id="{D63ADF5B-A95C-480A-864D-634C55C66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8238" y="4475403"/>
            <a:ext cx="3340838" cy="3329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Изображение" descr="Изображение">
            <a:extLst>
              <a:ext uri="{FF2B5EF4-FFF2-40B4-BE49-F238E27FC236}">
                <a16:creationId xmlns:a16="http://schemas.microsoft.com/office/drawing/2014/main" id="{4E217A91-E952-400E-A734-19FB101F6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25435">
            <a:off x="9185518" y="1983937"/>
            <a:ext cx="1072816" cy="9396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Изображение" descr="Изображение">
            <a:extLst>
              <a:ext uri="{FF2B5EF4-FFF2-40B4-BE49-F238E27FC236}">
                <a16:creationId xmlns:a16="http://schemas.microsoft.com/office/drawing/2014/main" id="{DD8913E5-52CF-4838-922B-71E16DEAF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293815">
            <a:off x="8137056" y="4887561"/>
            <a:ext cx="2225336" cy="1246734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345" y="3370380"/>
            <a:ext cx="1440872" cy="1440872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3103418" y="-3099"/>
            <a:ext cx="521854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000" b="1" dirty="0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Команда</a:t>
            </a:r>
            <a:r>
              <a:rPr lang="en-US" sz="6000" b="1" dirty="0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 </a:t>
            </a:r>
            <a:r>
              <a:rPr lang="en-US" sz="6000" b="1" dirty="0" err="1" smtClean="0">
                <a:latin typeface="Calibri" panose="020F0502020204030204" pitchFamily="34" charset="0"/>
                <a:ea typeface="SF Pro Display" panose="00000500000000000000" pitchFamily="2" charset="0"/>
                <a:cs typeface="Calibri" panose="020F0502020204030204" pitchFamily="34" charset="0"/>
              </a:rPr>
              <a:t>BigInt</a:t>
            </a:r>
            <a:endParaRPr lang="ru-RU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78" t="1914" r="3576" b="22405"/>
          <a:stretch/>
        </p:blipFill>
        <p:spPr>
          <a:xfrm>
            <a:off x="951345" y="1319907"/>
            <a:ext cx="1477819" cy="1440872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2800278" y="1059083"/>
            <a:ext cx="848655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Максим Милованов</a:t>
            </a:r>
          </a:p>
          <a:p>
            <a:pPr>
              <a:lnSpc>
                <a:spcPct val="150000"/>
              </a:lnSpc>
            </a:pPr>
            <a:r>
              <a:rPr lang="ru-RU" sz="2400" dirty="0" smtClean="0"/>
              <a:t>г. Сочи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Telegram</a:t>
            </a:r>
            <a:r>
              <a:rPr lang="en-US" sz="2400" dirty="0" smtClean="0"/>
              <a:t>: @</a:t>
            </a:r>
            <a:r>
              <a:rPr lang="en-US" sz="2400" dirty="0" err="1" smtClean="0"/>
              <a:t>Mirovan</a:t>
            </a:r>
            <a:endParaRPr lang="en-US" sz="2400" dirty="0" smtClean="0"/>
          </a:p>
          <a:p>
            <a:pPr>
              <a:lnSpc>
                <a:spcPct val="150000"/>
              </a:lnSpc>
            </a:pP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ru-RU" sz="2400" b="1" dirty="0"/>
              <a:t>Арина </a:t>
            </a:r>
            <a:r>
              <a:rPr lang="ru-RU" sz="2400" b="1" dirty="0" err="1" smtClean="0"/>
              <a:t>Свитова</a:t>
            </a:r>
            <a:endParaRPr lang="ru-RU" sz="2400" b="1" dirty="0" smtClean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г. Новосибирск</a:t>
            </a:r>
            <a:endParaRPr lang="en-US" sz="2400" b="1" dirty="0" smtClean="0"/>
          </a:p>
          <a:p>
            <a:pPr>
              <a:lnSpc>
                <a:spcPct val="150000"/>
              </a:lnSpc>
            </a:pPr>
            <a:r>
              <a:rPr lang="en-US" sz="2400" dirty="0"/>
              <a:t>Telegram: </a:t>
            </a:r>
            <a:r>
              <a:rPr lang="en-US" sz="2400" dirty="0" smtClean="0"/>
              <a:t>@</a:t>
            </a:r>
            <a:r>
              <a:rPr lang="en-US" sz="2400" dirty="0" err="1" smtClean="0"/>
              <a:t>svitova</a:t>
            </a:r>
            <a:endParaRPr lang="en-US" sz="2400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615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2857145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Проблема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267798"/>
            <a:ext cx="11525322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dirty="0" smtClean="0"/>
              <a:t>Развитие сотрудников достаточно </a:t>
            </a:r>
            <a:r>
              <a:rPr lang="ru-RU" sz="2400" dirty="0" err="1" smtClean="0"/>
              <a:t>трудозатратный</a:t>
            </a:r>
            <a:r>
              <a:rPr lang="ru-RU" sz="2400" dirty="0" smtClean="0"/>
              <a:t> процесс, требующий длительного времени, определения системы оценки сотрудников и ресурсов </a:t>
            </a:r>
            <a:r>
              <a:rPr lang="en-US" sz="2400" dirty="0" smtClean="0"/>
              <a:t>HR.</a:t>
            </a:r>
            <a:endParaRPr lang="ru-RU" sz="2400" dirty="0" smtClean="0"/>
          </a:p>
        </p:txBody>
      </p:sp>
      <p:sp>
        <p:nvSpPr>
          <p:cNvPr id="3" name="Прямоугольник 2"/>
          <p:cNvSpPr/>
          <p:nvPr/>
        </p:nvSpPr>
        <p:spPr>
          <a:xfrm>
            <a:off x="269514" y="3281504"/>
            <a:ext cx="55309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Hard </a:t>
            </a:r>
            <a:r>
              <a:rPr lang="ru-RU" sz="2000" b="1" dirty="0" err="1" smtClean="0"/>
              <a:t>скиллы</a:t>
            </a:r>
            <a:endParaRPr lang="en-US" sz="2000" dirty="0" smtClean="0"/>
          </a:p>
          <a:p>
            <a:pPr>
              <a:lnSpc>
                <a:spcPct val="150000"/>
              </a:lnSpc>
            </a:pPr>
            <a:r>
              <a:rPr lang="ru-RU" sz="2000" dirty="0" smtClean="0"/>
              <a:t>Компетенции накапливаются за счет обучения, использования курсов повышения квалификации.</a:t>
            </a:r>
            <a:endParaRPr lang="en-US" sz="20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142183" y="3281504"/>
            <a:ext cx="57958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/>
              <a:t>Soft </a:t>
            </a:r>
            <a:r>
              <a:rPr lang="ru-RU" sz="2000" b="1" dirty="0" err="1" smtClean="0"/>
              <a:t>скиллы</a:t>
            </a:r>
            <a:endParaRPr lang="en-US" sz="2000" b="1" dirty="0"/>
          </a:p>
          <a:p>
            <a:pPr>
              <a:lnSpc>
                <a:spcPct val="150000"/>
              </a:lnSpc>
            </a:pPr>
            <a:r>
              <a:rPr lang="ru-RU" sz="2000" dirty="0" smtClean="0"/>
              <a:t>Развиваются на протяжении всей жизни человека. Можно развить за счет отработки их на практике.</a:t>
            </a:r>
            <a:endParaRPr lang="ru-RU" sz="2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994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Проблема развития </a:t>
            </a:r>
            <a:r>
              <a:rPr kumimoji="0" lang="en-US" altLang="ru-RU" sz="2812" kern="0" dirty="0" smtClean="0">
                <a:latin typeface="+mn-lt"/>
              </a:rPr>
              <a:t>soft </a:t>
            </a:r>
            <a:r>
              <a:rPr kumimoji="0" lang="ru-RU" altLang="ru-RU" sz="2812" kern="0" dirty="0" err="1" smtClean="0">
                <a:latin typeface="+mn-lt"/>
              </a:rPr>
              <a:t>скиллов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2228381"/>
            <a:ext cx="115253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1. Слабо развитые </a:t>
            </a:r>
            <a:r>
              <a:rPr lang="en-US" sz="2400" dirty="0"/>
              <a:t>soft </a:t>
            </a:r>
            <a:r>
              <a:rPr lang="ru-RU" sz="2400" dirty="0" err="1"/>
              <a:t>скиллы</a:t>
            </a:r>
            <a:r>
              <a:rPr lang="ru-RU" sz="2400" dirty="0"/>
              <a:t> у сотрудников</a:t>
            </a:r>
          </a:p>
          <a:p>
            <a:endParaRPr lang="ru-RU" sz="2400" dirty="0"/>
          </a:p>
          <a:p>
            <a:r>
              <a:rPr lang="ru-RU" sz="2400" dirty="0"/>
              <a:t>2. Сложность оценки компетенций сотрудников</a:t>
            </a:r>
          </a:p>
          <a:p>
            <a:endParaRPr lang="ru-RU" sz="2400" dirty="0"/>
          </a:p>
          <a:p>
            <a:r>
              <a:rPr lang="ru-RU" sz="2400" dirty="0"/>
              <a:t>3. Низкая </a:t>
            </a:r>
            <a:r>
              <a:rPr lang="ru-RU" sz="2400" dirty="0" smtClean="0"/>
              <a:t>вовлеченность сотрудников </a:t>
            </a:r>
            <a:r>
              <a:rPr lang="ru-RU" sz="2400" dirty="0"/>
              <a:t>в культуру </a:t>
            </a:r>
            <a:r>
              <a:rPr lang="ru-RU" sz="2400" dirty="0" smtClean="0"/>
              <a:t>организации</a:t>
            </a:r>
            <a:endParaRPr lang="ru-RU" sz="24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700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2262908" y="4336473"/>
            <a:ext cx="7509165" cy="23968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5863431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>
                <a:latin typeface="+mn-lt"/>
              </a:rPr>
              <a:t>Краткое </a:t>
            </a:r>
            <a:r>
              <a:rPr kumimoji="0" lang="ru-RU" altLang="ru-RU" sz="2812" kern="0" smtClean="0">
                <a:latin typeface="+mn-lt"/>
              </a:rPr>
              <a:t>описание решения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258562"/>
            <a:ext cx="10381674" cy="878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Система для развития гибких </a:t>
            </a:r>
            <a:r>
              <a:rPr lang="ru-RU" b="1" dirty="0" err="1" smtClean="0">
                <a:solidFill>
                  <a:srgbClr val="333333"/>
                </a:solidFill>
                <a:latin typeface="Helvetica" panose="020B0604020202020204" pitchFamily="34" charset="0"/>
              </a:rPr>
              <a:t>скиллов</a:t>
            </a:r>
            <a:r>
              <a:rPr lang="ru-RU" b="1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 </a:t>
            </a:r>
            <a:r>
              <a:rPr lang="ru-RU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представляет </a:t>
            </a:r>
            <a:r>
              <a:rPr lang="en-US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web-</a:t>
            </a:r>
            <a:r>
              <a:rPr lang="ru-RU" dirty="0" smtClean="0">
                <a:solidFill>
                  <a:srgbClr val="333333"/>
                </a:solidFill>
                <a:latin typeface="Helvetica" panose="020B0604020202020204" pitchFamily="34" charset="0"/>
              </a:rPr>
              <a:t>приложение и набор казуальных мобильных игр для выявления оценки развитости навыков.</a:t>
            </a:r>
            <a:endParaRPr lang="ru-RU" dirty="0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4798291" y="2683164"/>
            <a:ext cx="2373745" cy="136698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Web-</a:t>
            </a:r>
            <a:r>
              <a:rPr lang="ru-RU" dirty="0" smtClean="0">
                <a:solidFill>
                  <a:schemeClr val="tx1"/>
                </a:solidFill>
              </a:rPr>
              <a:t>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2424547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5137726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3" name="Скругленный прямоугольник 12"/>
          <p:cNvSpPr/>
          <p:nvPr/>
        </p:nvSpPr>
        <p:spPr>
          <a:xfrm>
            <a:off x="7850905" y="5081154"/>
            <a:ext cx="1694872" cy="90747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Мобильное приложение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983345" y="586509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5721926" y="586509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8460507" y="5822371"/>
            <a:ext cx="1246910" cy="46181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chemeClr val="tx1"/>
                </a:solidFill>
              </a:rPr>
              <a:t>Навык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9" name="Прямая со стрелкой 8"/>
          <p:cNvCxnSpPr>
            <a:stCxn id="4" idx="2"/>
            <a:endCxn id="12" idx="0"/>
          </p:cNvCxnSpPr>
          <p:nvPr/>
        </p:nvCxnSpPr>
        <p:spPr>
          <a:xfrm flipH="1">
            <a:off x="5985162" y="4050146"/>
            <a:ext cx="2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stCxn id="4" idx="2"/>
            <a:endCxn id="11" idx="0"/>
          </p:cNvCxnSpPr>
          <p:nvPr/>
        </p:nvCxnSpPr>
        <p:spPr>
          <a:xfrm flipH="1">
            <a:off x="3271983" y="4050146"/>
            <a:ext cx="2713181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2"/>
          </p:cNvCxnSpPr>
          <p:nvPr/>
        </p:nvCxnSpPr>
        <p:spPr>
          <a:xfrm>
            <a:off x="5985164" y="4050146"/>
            <a:ext cx="2713177" cy="1031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921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69514" y="1147726"/>
            <a:ext cx="1152532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Использование инструментария </a:t>
            </a:r>
            <a:r>
              <a:rPr lang="ru-RU" sz="2400" b="1" dirty="0" err="1" smtClean="0"/>
              <a:t>геймификации</a:t>
            </a:r>
            <a:r>
              <a:rPr lang="ru-RU" sz="2400" b="1" dirty="0" smtClean="0"/>
              <a:t> </a:t>
            </a:r>
            <a:r>
              <a:rPr lang="ru-RU" sz="2400" dirty="0" smtClean="0"/>
              <a:t>позволяет: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smtClean="0"/>
              <a:t>Автоматически оценить </a:t>
            </a:r>
            <a:r>
              <a:rPr lang="ru-RU" sz="2400" dirty="0" smtClean="0"/>
              <a:t>гибкие навыки сотрудника и составить ИПР</a:t>
            </a:r>
            <a:endParaRPr lang="ru-RU" sz="24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Повысить вовлечение сотрудника в </a:t>
            </a:r>
            <a:r>
              <a:rPr lang="ru-RU" sz="2400" dirty="0"/>
              <a:t>корп. культуру </a:t>
            </a:r>
            <a:r>
              <a:rPr lang="ru-RU" sz="2400" dirty="0" smtClean="0"/>
              <a:t>компании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ru-RU" sz="2400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Необходимые</a:t>
            </a:r>
            <a:r>
              <a:rPr lang="ru-RU" sz="2400" dirty="0" smtClean="0"/>
              <a:t> </a:t>
            </a:r>
            <a:r>
              <a:rPr lang="ru-RU" sz="2400" b="1" dirty="0" smtClean="0"/>
              <a:t>условия</a:t>
            </a:r>
            <a:r>
              <a:rPr lang="ru-RU" sz="2400" dirty="0" smtClean="0"/>
              <a:t> для внедрения </a:t>
            </a:r>
            <a:r>
              <a:rPr lang="ru-RU" sz="2400" dirty="0" err="1" smtClean="0"/>
              <a:t>геймификации</a:t>
            </a:r>
            <a:r>
              <a:rPr lang="ru-RU" sz="2400" dirty="0" smtClean="0"/>
              <a:t>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Развитость компании и высокое одобрение со стороны сотрудников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ru-RU" sz="2400" dirty="0" smtClean="0"/>
              <a:t>Организованные неформальные сообщества</a:t>
            </a:r>
            <a:endParaRPr lang="en-US" sz="2400" dirty="0" smtClean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3036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9437904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Архитектура платформы. Диаграмма последовательности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" y="1077191"/>
            <a:ext cx="11536680" cy="525780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527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Web</a:t>
            </a:r>
            <a:r>
              <a:rPr kumimoji="0" lang="ru-RU" altLang="ru-RU" sz="2812" kern="0" dirty="0" smtClean="0">
                <a:latin typeface="+mn-lt"/>
              </a:rPr>
              <a:t>-приложение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695" y="946420"/>
            <a:ext cx="9518610" cy="5676580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9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Web</a:t>
            </a:r>
            <a:r>
              <a:rPr kumimoji="0" lang="ru-RU" altLang="ru-RU" sz="2812" kern="0" dirty="0" smtClean="0">
                <a:latin typeface="+mn-lt"/>
              </a:rPr>
              <a:t>-приложение</a:t>
            </a:r>
            <a:endParaRPr kumimoji="0" lang="ru-RU" altLang="ru-RU" sz="2812" kern="0" dirty="0">
              <a:latin typeface="+mn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504" y="946420"/>
            <a:ext cx="9368991" cy="5723845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436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82203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25D6812D-2CC6-40CD-AE02-C719FD1762AD}"/>
              </a:ext>
            </a:extLst>
          </p:cNvPr>
          <p:cNvSpPr txBox="1">
            <a:spLocks noChangeArrowheads="1"/>
          </p:cNvSpPr>
          <p:nvPr/>
        </p:nvSpPr>
        <p:spPr>
          <a:xfrm>
            <a:off x="269514" y="124384"/>
            <a:ext cx="6639286" cy="579674"/>
          </a:xfrm>
          <a:prstGeom prst="rect">
            <a:avLst/>
          </a:prstGeom>
        </p:spPr>
        <p:txBody>
          <a:bodyPr/>
          <a:lstStyle>
            <a:lvl1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 charset="0"/>
              </a:defRPr>
            </a:lvl1pPr>
            <a:lvl2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2pPr>
            <a:lvl3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3pPr>
            <a:lvl4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4pPr>
            <a:lvl5pPr algn="ctr" defTabSz="584200" rtl="0" eaLnBrk="0" fontAlgn="base" hangingPunct="0">
              <a:spcBef>
                <a:spcPct val="0"/>
              </a:spcBef>
              <a:spcAft>
                <a:spcPct val="0"/>
              </a:spcAft>
              <a:defRPr kumimoji="1"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5pPr>
            <a:lvl6pPr marL="4572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6pPr>
            <a:lvl7pPr marL="9144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7pPr>
            <a:lvl8pPr marL="13716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8pPr>
            <a:lvl9pPr marL="1828800" algn="ctr" defTabSz="584200" rtl="0" fontAlgn="base" hangingPunct="0">
              <a:spcBef>
                <a:spcPct val="0"/>
              </a:spcBef>
              <a:spcAft>
                <a:spcPct val="0"/>
              </a:spcAft>
              <a:defRPr sz="8000">
                <a:solidFill>
                  <a:srgbClr val="000000"/>
                </a:solidFill>
                <a:latin typeface="Helvetica Light" charset="0"/>
                <a:ea typeface="Arial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kumimoji="0" lang="ru-RU" altLang="ru-RU" sz="2812" kern="0" dirty="0" smtClean="0">
                <a:latin typeface="+mn-lt"/>
              </a:rPr>
              <a:t>Решение</a:t>
            </a:r>
            <a:r>
              <a:rPr kumimoji="0" lang="en-US" altLang="ru-RU" sz="2812" kern="0" dirty="0" smtClean="0">
                <a:latin typeface="+mn-lt"/>
              </a:rPr>
              <a:t>. </a:t>
            </a:r>
            <a:r>
              <a:rPr kumimoji="0" lang="ru-RU" altLang="ru-RU" sz="2812" kern="0" dirty="0" smtClean="0">
                <a:latin typeface="+mn-lt"/>
              </a:rPr>
              <a:t>Мобильные игры</a:t>
            </a:r>
            <a:endParaRPr kumimoji="0" lang="ru-RU" altLang="ru-RU" sz="2812" kern="0" dirty="0">
              <a:latin typeface="+mn-lt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41926" y="1194092"/>
            <a:ext cx="1118985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 smtClean="0"/>
              <a:t>Мобильные казуальные игры – простые игры в которые можно начать играть просто открыв.</a:t>
            </a:r>
          </a:p>
          <a:p>
            <a:pPr>
              <a:lnSpc>
                <a:spcPct val="150000"/>
              </a:lnSpc>
            </a:pPr>
            <a:endParaRPr lang="ru-RU" sz="2400" b="1" dirty="0"/>
          </a:p>
          <a:p>
            <a:pPr>
              <a:lnSpc>
                <a:spcPct val="150000"/>
              </a:lnSpc>
            </a:pPr>
            <a:r>
              <a:rPr lang="ru-RU" sz="2400" b="1" dirty="0" smtClean="0"/>
              <a:t>Кейсы тестирования/улучшения </a:t>
            </a:r>
            <a:r>
              <a:rPr lang="en-US" sz="2400" b="1" dirty="0" smtClean="0"/>
              <a:t>soft </a:t>
            </a:r>
            <a:r>
              <a:rPr lang="ru-RU" sz="2400" b="1" dirty="0" err="1" smtClean="0"/>
              <a:t>скиллов</a:t>
            </a:r>
            <a:endParaRPr lang="ru-RU" sz="2400" b="1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Развитие внимания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Тренировка памяти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 smtClean="0"/>
              <a:t>Развитие </a:t>
            </a:r>
            <a:r>
              <a:rPr lang="ru-RU" sz="2400" dirty="0"/>
              <a:t>навыков </a:t>
            </a:r>
            <a:r>
              <a:rPr lang="ru-RU" sz="2400" dirty="0" smtClean="0"/>
              <a:t>коммуникаций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400" dirty="0"/>
              <a:t>Развитие стрессоустойчивости и навыков ситуативного мышления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32014-26B6-4140-B4C2-1C8E5D7AAB2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7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511</Words>
  <Application>Microsoft Office PowerPoint</Application>
  <PresentationFormat>Широкоэкранный</PresentationFormat>
  <Paragraphs>118</Paragraphs>
  <Slides>16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0</vt:i4>
      </vt:variant>
      <vt:variant>
        <vt:lpstr>Заголовки слайдов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Helvetica Light</vt:lpstr>
      <vt:lpstr>SF Pro Display</vt:lpstr>
      <vt:lpstr>SF Pro Text</vt:lpstr>
      <vt:lpstr>Office Theme</vt:lpstr>
      <vt:lpstr>Платформа для развития soft скиллов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Lina Beloved</dc:creator>
  <cp:lastModifiedBy>Max</cp:lastModifiedBy>
  <cp:revision>73</cp:revision>
  <dcterms:created xsi:type="dcterms:W3CDTF">2021-06-11T13:17:44Z</dcterms:created>
  <dcterms:modified xsi:type="dcterms:W3CDTF">2021-06-20T10:17:18Z</dcterms:modified>
</cp:coreProperties>
</file>

<file path=docProps/thumbnail.jpeg>
</file>